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98DA"/>
    <a:srgbClr val="CE6B60"/>
    <a:srgbClr val="4CBA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49"/>
    <p:restoredTop sz="64041"/>
  </p:normalViewPr>
  <p:slideViewPr>
    <p:cSldViewPr snapToGrid="0" snapToObjects="1">
      <p:cViewPr varScale="1">
        <p:scale>
          <a:sx n="59" d="100"/>
          <a:sy n="59" d="100"/>
        </p:scale>
        <p:origin x="2016" y="18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3" d="100"/>
          <a:sy n="73" d="100"/>
        </p:scale>
        <p:origin x="3560" y="192"/>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tiff>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848AE8-D093-574F-BE51-2FA3A0792847}" type="datetimeFigureOut">
              <a:rPr lang="en-US" smtClean="0"/>
              <a:t>9/21/17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59A3D3-E5A4-B543-B40E-50BB015FC4C2}" type="slidenum">
              <a:rPr lang="en-US" smtClean="0"/>
              <a:t>‹#›</a:t>
            </a:fld>
            <a:endParaRPr lang="en-US"/>
          </a:p>
        </p:txBody>
      </p:sp>
    </p:spTree>
    <p:extLst>
      <p:ext uri="{BB962C8B-B14F-4D97-AF65-F5344CB8AC3E}">
        <p14:creationId xmlns:p14="http://schemas.microsoft.com/office/powerpoint/2010/main" val="905114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459A3D3-E5A4-B543-B40E-50BB015FC4C2}" type="slidenum">
              <a:rPr lang="en-US" smtClean="0"/>
              <a:t>1</a:t>
            </a:fld>
            <a:endParaRPr lang="en-US"/>
          </a:p>
        </p:txBody>
      </p:sp>
    </p:spTree>
    <p:extLst>
      <p:ext uri="{BB962C8B-B14F-4D97-AF65-F5344CB8AC3E}">
        <p14:creationId xmlns:p14="http://schemas.microsoft.com/office/powerpoint/2010/main" val="524706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Your overall application’s concept:</a:t>
            </a:r>
          </a:p>
          <a:p>
            <a:pPr marL="171450" marR="0" lvl="1"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smtClean="0"/>
              <a:t>Revolves around answering the age-old</a:t>
            </a:r>
            <a:r>
              <a:rPr lang="en-US" baseline="0" dirty="0" smtClean="0"/>
              <a:t> question “What should I eat?”</a:t>
            </a:r>
          </a:p>
          <a:p>
            <a:pPr marL="171450" marR="0" lvl="1" indent="-171450" algn="l" defTabSz="914400" rtl="0" eaLnBrk="1" fontAlgn="auto" latinLnBrk="0" hangingPunct="1">
              <a:lnSpc>
                <a:spcPct val="100000"/>
              </a:lnSpc>
              <a:spcBef>
                <a:spcPts val="0"/>
              </a:spcBef>
              <a:spcAft>
                <a:spcPts val="0"/>
              </a:spcAft>
              <a:buClrTx/>
              <a:buSzTx/>
              <a:buFont typeface="Arial" charset="0"/>
              <a:buChar char="•"/>
              <a:tabLst/>
              <a:defRPr/>
            </a:pPr>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The motivation for its development:</a:t>
            </a:r>
          </a:p>
          <a:p>
            <a:pPr marL="171450" marR="0" lvl="1" indent="-171450" algn="l" defTabSz="914400" rtl="0" eaLnBrk="1" fontAlgn="auto" latinLnBrk="0" hangingPunct="1">
              <a:lnSpc>
                <a:spcPct val="100000"/>
              </a:lnSpc>
              <a:spcBef>
                <a:spcPts val="0"/>
              </a:spcBef>
              <a:spcAft>
                <a:spcPts val="0"/>
              </a:spcAft>
              <a:buClrTx/>
              <a:buSzTx/>
              <a:buFont typeface="Arial" charset="0"/>
              <a:buChar char="•"/>
              <a:tabLst/>
              <a:defRPr/>
            </a:pPr>
            <a:r>
              <a:rPr lang="en-US" dirty="0" smtClean="0"/>
              <a:t>Websites</a:t>
            </a:r>
            <a:r>
              <a:rPr lang="en-US" baseline="0" dirty="0" smtClean="0"/>
              <a:t> like </a:t>
            </a:r>
            <a:r>
              <a:rPr lang="en-US" baseline="0" dirty="0" err="1" smtClean="0"/>
              <a:t>Yelp.com</a:t>
            </a:r>
            <a:r>
              <a:rPr lang="en-US" baseline="0" dirty="0" smtClean="0"/>
              <a:t> provides multiple options which can oftentimes be overwhelming and complicate the process of deciding on ONE place.  Our app cuts down that process by providing users with one food option based on a user providing their mood.  If they are looking for more choices, they are able to get up to five more food options based on mood.</a:t>
            </a:r>
            <a:endParaRPr lang="en-US" dirty="0" smtClean="0"/>
          </a:p>
          <a:p>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2</a:t>
            </a:fld>
            <a:endParaRPr lang="en-US"/>
          </a:p>
        </p:txBody>
      </p:sp>
    </p:spTree>
    <p:extLst>
      <p:ext uri="{BB962C8B-B14F-4D97-AF65-F5344CB8AC3E}">
        <p14:creationId xmlns:p14="http://schemas.microsoft.com/office/powerpoint/2010/main" val="159586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The technologies used (and briefly how they work)</a:t>
            </a:r>
          </a:p>
          <a:p>
            <a:endParaRPr lang="en-US" dirty="0" smtClean="0"/>
          </a:p>
          <a:p>
            <a:r>
              <a:rPr lang="en-US" dirty="0" smtClean="0"/>
              <a:t>Front-end:</a:t>
            </a:r>
            <a:r>
              <a:rPr lang="en-US" baseline="0" dirty="0" smtClean="0"/>
              <a:t> HTML, CSS, </a:t>
            </a:r>
            <a:r>
              <a:rPr lang="en-US" dirty="0" smtClean="0"/>
              <a:t>Bootstrap</a:t>
            </a:r>
          </a:p>
          <a:p>
            <a:r>
              <a:rPr lang="en-US" dirty="0" smtClean="0"/>
              <a:t>Back-end:</a:t>
            </a:r>
            <a:r>
              <a:rPr lang="en-US" baseline="0" dirty="0" smtClean="0"/>
              <a:t> </a:t>
            </a:r>
            <a:r>
              <a:rPr lang="en-US" baseline="0" dirty="0" err="1" smtClean="0"/>
              <a:t>Javascript</a:t>
            </a:r>
            <a:r>
              <a:rPr lang="en-US" baseline="0" dirty="0" smtClean="0"/>
              <a:t>, </a:t>
            </a:r>
            <a:r>
              <a:rPr lang="en-US" baseline="0" dirty="0" err="1" smtClean="0"/>
              <a:t>jquery</a:t>
            </a:r>
            <a:r>
              <a:rPr lang="en-US" baseline="0" dirty="0" smtClean="0"/>
              <a:t>, Google Places API, IBM Watson API</a:t>
            </a:r>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3</a:t>
            </a:fld>
            <a:endParaRPr lang="en-US"/>
          </a:p>
        </p:txBody>
      </p:sp>
    </p:spTree>
    <p:extLst>
      <p:ext uri="{BB962C8B-B14F-4D97-AF65-F5344CB8AC3E}">
        <p14:creationId xmlns:p14="http://schemas.microsoft.com/office/powerpoint/2010/main" val="18432747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Design process</a:t>
            </a:r>
          </a:p>
          <a:p>
            <a:pPr marL="171450" indent="-171450">
              <a:buFont typeface="Arial" charset="0"/>
              <a:buChar char="•"/>
            </a:pPr>
            <a:r>
              <a:rPr lang="en-US" dirty="0" smtClean="0"/>
              <a:t>Front-end</a:t>
            </a:r>
            <a:r>
              <a:rPr lang="en-US" baseline="0" dirty="0" smtClean="0"/>
              <a:t>: </a:t>
            </a:r>
            <a:r>
              <a:rPr lang="en-US" dirty="0" smtClean="0"/>
              <a:t>Started</a:t>
            </a:r>
            <a:r>
              <a:rPr lang="en-US" baseline="0" dirty="0" smtClean="0"/>
              <a:t> off with </a:t>
            </a:r>
            <a:r>
              <a:rPr lang="en-US" dirty="0" smtClean="0"/>
              <a:t>hand</a:t>
            </a:r>
            <a:r>
              <a:rPr lang="en-US" baseline="0" dirty="0" smtClean="0"/>
              <a:t> sketched ideas turned into a simple prototype created on Photoshop. After we used HTML and CSS to turn this prototype into a webpage.</a:t>
            </a:r>
          </a:p>
          <a:p>
            <a:pPr marL="171450" indent="-171450">
              <a:buFont typeface="Arial" charset="0"/>
              <a:buChar char="•"/>
            </a:pPr>
            <a:r>
              <a:rPr lang="en-US" dirty="0" smtClean="0"/>
              <a:t>Back-end:</a:t>
            </a:r>
            <a:r>
              <a:rPr lang="en-US" baseline="0" dirty="0" smtClean="0"/>
              <a:t> used Google Places and Watson API</a:t>
            </a:r>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4</a:t>
            </a:fld>
            <a:endParaRPr lang="en-US"/>
          </a:p>
        </p:txBody>
      </p:sp>
    </p:spTree>
    <p:extLst>
      <p:ext uri="{BB962C8B-B14F-4D97-AF65-F5344CB8AC3E}">
        <p14:creationId xmlns:p14="http://schemas.microsoft.com/office/powerpoint/2010/main" val="21302033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A demonstration of its functionality</a:t>
            </a:r>
          </a:p>
          <a:p>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6</a:t>
            </a:fld>
            <a:endParaRPr lang="en-US"/>
          </a:p>
        </p:txBody>
      </p:sp>
    </p:spTree>
    <p:extLst>
      <p:ext uri="{BB962C8B-B14F-4D97-AF65-F5344CB8AC3E}">
        <p14:creationId xmlns:p14="http://schemas.microsoft.com/office/powerpoint/2010/main" val="11052317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b="1" dirty="0" smtClean="0"/>
              <a:t>Directions for future development</a:t>
            </a:r>
          </a:p>
          <a:p>
            <a:endParaRPr lang="en-US" dirty="0"/>
          </a:p>
        </p:txBody>
      </p:sp>
      <p:sp>
        <p:nvSpPr>
          <p:cNvPr id="4" name="Slide Number Placeholder 3"/>
          <p:cNvSpPr>
            <a:spLocks noGrp="1"/>
          </p:cNvSpPr>
          <p:nvPr>
            <p:ph type="sldNum" sz="quarter" idx="10"/>
          </p:nvPr>
        </p:nvSpPr>
        <p:spPr/>
        <p:txBody>
          <a:bodyPr/>
          <a:lstStyle/>
          <a:p>
            <a:fld id="{A459A3D3-E5A4-B543-B40E-50BB015FC4C2}" type="slidenum">
              <a:rPr lang="en-US" smtClean="0"/>
              <a:t>7</a:t>
            </a:fld>
            <a:endParaRPr lang="en-US"/>
          </a:p>
        </p:txBody>
      </p:sp>
    </p:spTree>
    <p:extLst>
      <p:ext uri="{BB962C8B-B14F-4D97-AF65-F5344CB8AC3E}">
        <p14:creationId xmlns:p14="http://schemas.microsoft.com/office/powerpoint/2010/main" val="20443122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mj-lt"/>
                <a:ea typeface="Arial Narrow" charset="0"/>
                <a:cs typeface="Arial Narrow"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1B811A13-8678-FA4A-A3BD-48EF2B3E0FCF}" type="datetimeFigureOut">
              <a:rPr lang="en-US" smtClean="0"/>
              <a:t>9/21/17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pic>
        <p:nvPicPr>
          <p:cNvPr id="7" name="Picture 6"/>
          <p:cNvPicPr>
            <a:picLocks noChangeAspect="1"/>
          </p:cNvPicPr>
          <p:nvPr userDrawn="1"/>
        </p:nvPicPr>
        <p:blipFill>
          <a:blip r:embed="rId2">
            <a:alphaModFix amt="70000"/>
          </a:blip>
          <a:stretch>
            <a:fillRect/>
          </a:stretch>
        </p:blipFill>
        <p:spPr>
          <a:xfrm>
            <a:off x="6483389" y="0"/>
            <a:ext cx="6570704" cy="6954837"/>
          </a:xfrm>
          <a:prstGeom prst="rect">
            <a:avLst/>
          </a:prstGeom>
        </p:spPr>
      </p:pic>
    </p:spTree>
    <p:extLst>
      <p:ext uri="{BB962C8B-B14F-4D97-AF65-F5344CB8AC3E}">
        <p14:creationId xmlns:p14="http://schemas.microsoft.com/office/powerpoint/2010/main" val="1285136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811A13-8678-FA4A-A3BD-48EF2B3E0FCF}" type="datetimeFigureOut">
              <a:rPr lang="en-US" smtClean="0"/>
              <a:t>9/21/17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1332431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811A13-8678-FA4A-A3BD-48EF2B3E0FCF}" type="datetimeFigureOut">
              <a:rPr lang="en-US" smtClean="0"/>
              <a:t>9/21/17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208480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7200">
                <a:latin typeface="Gabriola" charset="0"/>
                <a:ea typeface="Gabriola" charset="0"/>
                <a:cs typeface="Gabriola"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1B811A13-8678-FA4A-A3BD-48EF2B3E0FCF}" type="datetimeFigureOut">
              <a:rPr lang="en-US" smtClean="0"/>
              <a:t>9/21/17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2043226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B811A13-8678-FA4A-A3BD-48EF2B3E0FCF}" type="datetimeFigureOut">
              <a:rPr lang="en-US" smtClean="0"/>
              <a:t>9/21/17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102114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B811A13-8678-FA4A-A3BD-48EF2B3E0FCF}" type="datetimeFigureOut">
              <a:rPr lang="en-US" smtClean="0"/>
              <a:t>9/21/17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392950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B811A13-8678-FA4A-A3BD-48EF2B3E0FCF}" type="datetimeFigureOut">
              <a:rPr lang="en-US" smtClean="0"/>
              <a:t>9/21/17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809208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B811A13-8678-FA4A-A3BD-48EF2B3E0FCF}" type="datetimeFigureOut">
              <a:rPr lang="en-US" smtClean="0"/>
              <a:t>9/21/17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357726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811A13-8678-FA4A-A3BD-48EF2B3E0FCF}" type="datetimeFigureOut">
              <a:rPr lang="en-US" smtClean="0"/>
              <a:t>9/21/17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1502271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811A13-8678-FA4A-A3BD-48EF2B3E0FCF}" type="datetimeFigureOut">
              <a:rPr lang="en-US" smtClean="0"/>
              <a:t>9/21/17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717375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811A13-8678-FA4A-A3BD-48EF2B3E0FCF}" type="datetimeFigureOut">
              <a:rPr lang="en-US" smtClean="0"/>
              <a:t>9/21/17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FA255B-BD23-DE4E-BA4A-3630734DE6FE}" type="slidenum">
              <a:rPr lang="en-US" smtClean="0"/>
              <a:t>‹#›</a:t>
            </a:fld>
            <a:endParaRPr lang="en-US"/>
          </a:p>
        </p:txBody>
      </p:sp>
    </p:spTree>
    <p:extLst>
      <p:ext uri="{BB962C8B-B14F-4D97-AF65-F5344CB8AC3E}">
        <p14:creationId xmlns:p14="http://schemas.microsoft.com/office/powerpoint/2010/main" val="95543926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811A13-8678-FA4A-A3BD-48EF2B3E0FCF}" type="datetimeFigureOut">
              <a:rPr lang="en-US" smtClean="0"/>
              <a:t>9/21/17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FA255B-BD23-DE4E-BA4A-3630734DE6FE}" type="slidenum">
              <a:rPr lang="en-US" smtClean="0"/>
              <a:t>‹#›</a:t>
            </a:fld>
            <a:endParaRPr lang="en-US"/>
          </a:p>
        </p:txBody>
      </p:sp>
    </p:spTree>
    <p:extLst>
      <p:ext uri="{BB962C8B-B14F-4D97-AF65-F5344CB8AC3E}">
        <p14:creationId xmlns:p14="http://schemas.microsoft.com/office/powerpoint/2010/main" val="7388609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7200" b="1" kern="1200">
          <a:solidFill>
            <a:schemeClr val="accent5">
              <a:lumMod val="75000"/>
            </a:schemeClr>
          </a:solidFill>
          <a:latin typeface="Gabriola" charset="0"/>
          <a:ea typeface="Gabriola" charset="0"/>
          <a:cs typeface="Gabriola"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hyperlink" Target="https://chelseymarie6.github.io/moodfood/" TargetMode="Externa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575538"/>
            <a:ext cx="7582486" cy="2434948"/>
          </a:xfrm>
        </p:spPr>
        <p:txBody>
          <a:bodyPr>
            <a:normAutofit/>
          </a:bodyPr>
          <a:lstStyle/>
          <a:p>
            <a:r>
              <a:rPr lang="en-US" sz="12000" dirty="0" err="1" smtClean="0">
                <a:solidFill>
                  <a:schemeClr val="accent1"/>
                </a:solidFill>
                <a:latin typeface="Gabriola" charset="0"/>
                <a:ea typeface="Gabriola" charset="0"/>
                <a:cs typeface="Gabriola" charset="0"/>
              </a:rPr>
              <a:t>moodfood</a:t>
            </a:r>
            <a:endParaRPr lang="en-US" sz="12000" dirty="0">
              <a:solidFill>
                <a:schemeClr val="accent1"/>
              </a:solidFill>
              <a:latin typeface="Gabriola" charset="0"/>
              <a:ea typeface="Gabriola" charset="0"/>
              <a:cs typeface="Gabriola" charset="0"/>
            </a:endParaRPr>
          </a:p>
        </p:txBody>
      </p:sp>
      <p:sp>
        <p:nvSpPr>
          <p:cNvPr id="3" name="Subtitle 2"/>
          <p:cNvSpPr>
            <a:spLocks noGrp="1"/>
          </p:cNvSpPr>
          <p:nvPr>
            <p:ph type="subTitle" idx="1"/>
          </p:nvPr>
        </p:nvSpPr>
        <p:spPr>
          <a:xfrm>
            <a:off x="967154" y="4506643"/>
            <a:ext cx="6070209" cy="1655762"/>
          </a:xfrm>
        </p:spPr>
        <p:txBody>
          <a:bodyPr>
            <a:normAutofit/>
          </a:bodyPr>
          <a:lstStyle/>
          <a:p>
            <a:r>
              <a:rPr lang="en-US" sz="3500" b="1" i="1" dirty="0" smtClean="0">
                <a:ea typeface="Cambria" charset="0"/>
                <a:cs typeface="Cambria" charset="0"/>
              </a:rPr>
              <a:t>Chelsey Dolan, Anna Ly, </a:t>
            </a:r>
            <a:endParaRPr lang="en-US" sz="3500" b="1" i="1" dirty="0" smtClean="0">
              <a:ea typeface="Cambria" charset="0"/>
              <a:cs typeface="Cambria" charset="0"/>
            </a:endParaRPr>
          </a:p>
          <a:p>
            <a:r>
              <a:rPr lang="en-US" sz="3500" b="1" i="1" dirty="0" smtClean="0">
                <a:ea typeface="Cambria" charset="0"/>
                <a:cs typeface="Cambria" charset="0"/>
              </a:rPr>
              <a:t>Justin </a:t>
            </a:r>
            <a:r>
              <a:rPr lang="en-US" sz="3500" b="1" i="1" dirty="0" smtClean="0">
                <a:ea typeface="Cambria" charset="0"/>
                <a:cs typeface="Cambria" charset="0"/>
              </a:rPr>
              <a:t>McLaren, Simeon </a:t>
            </a:r>
            <a:r>
              <a:rPr lang="en-US" sz="3500" b="1" i="1" dirty="0" err="1" smtClean="0">
                <a:ea typeface="Cambria" charset="0"/>
                <a:cs typeface="Cambria" charset="0"/>
              </a:rPr>
              <a:t>Utubor</a:t>
            </a:r>
            <a:endParaRPr lang="en-US" sz="3500" b="1" i="1" dirty="0">
              <a:ea typeface="Cambria" charset="0"/>
              <a:cs typeface="Cambria" charset="0"/>
            </a:endParaRPr>
          </a:p>
        </p:txBody>
      </p:sp>
      <p:sp>
        <p:nvSpPr>
          <p:cNvPr id="4" name="Title 1"/>
          <p:cNvSpPr txBox="1">
            <a:spLocks/>
          </p:cNvSpPr>
          <p:nvPr/>
        </p:nvSpPr>
        <p:spPr>
          <a:xfrm>
            <a:off x="942535" y="2787035"/>
            <a:ext cx="6119446" cy="133591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kern="1200">
                <a:solidFill>
                  <a:schemeClr val="accent5">
                    <a:lumMod val="75000"/>
                  </a:schemeClr>
                </a:solidFill>
                <a:latin typeface="Gabriola" charset="0"/>
                <a:ea typeface="Gabriola" charset="0"/>
                <a:cs typeface="Gabriola" charset="0"/>
              </a:defRPr>
            </a:lvl1pPr>
          </a:lstStyle>
          <a:p>
            <a:r>
              <a:rPr lang="en-US" sz="7000" i="1" dirty="0" smtClean="0">
                <a:solidFill>
                  <a:schemeClr val="accent6">
                    <a:lumMod val="75000"/>
                  </a:schemeClr>
                </a:solidFill>
              </a:rPr>
              <a:t>by 4 foodies</a:t>
            </a:r>
            <a:endParaRPr lang="en-US" sz="7000" i="1" dirty="0">
              <a:solidFill>
                <a:schemeClr val="accent6">
                  <a:lumMod val="75000"/>
                </a:schemeClr>
              </a:solidFill>
            </a:endParaRPr>
          </a:p>
        </p:txBody>
      </p:sp>
    </p:spTree>
    <p:extLst>
      <p:ext uri="{BB962C8B-B14F-4D97-AF65-F5344CB8AC3E}">
        <p14:creationId xmlns:p14="http://schemas.microsoft.com/office/powerpoint/2010/main" val="1386607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smtClean="0"/>
              <a:t>C O N C E P T</a:t>
            </a:r>
            <a:endParaRPr lang="en-US" sz="7200" b="1" dirty="0">
              <a:solidFill>
                <a:schemeClr val="accent5">
                  <a:lumMod val="75000"/>
                </a:schemeClr>
              </a:solidFill>
              <a:latin typeface="Gabriola" charset="0"/>
              <a:ea typeface="Gabriola" charset="0"/>
              <a:cs typeface="Gabriola" charset="0"/>
            </a:endParaRPr>
          </a:p>
        </p:txBody>
      </p:sp>
      <p:sp>
        <p:nvSpPr>
          <p:cNvPr id="3" name="Content Placeholder 2"/>
          <p:cNvSpPr>
            <a:spLocks noGrp="1"/>
          </p:cNvSpPr>
          <p:nvPr>
            <p:ph idx="1"/>
          </p:nvPr>
        </p:nvSpPr>
        <p:spPr>
          <a:xfrm>
            <a:off x="4876799" y="1431236"/>
            <a:ext cx="6599583" cy="5128590"/>
          </a:xfrm>
        </p:spPr>
        <p:txBody>
          <a:bodyPr>
            <a:normAutofit lnSpcReduction="10000"/>
          </a:bodyPr>
          <a:lstStyle/>
          <a:p>
            <a:pPr marL="0" indent="0">
              <a:lnSpc>
                <a:spcPct val="100000"/>
              </a:lnSpc>
              <a:spcBef>
                <a:spcPts val="0"/>
              </a:spcBef>
              <a:buNone/>
            </a:pPr>
            <a:r>
              <a:rPr lang="en-US" dirty="0" smtClean="0">
                <a:latin typeface="+mj-lt"/>
                <a:ea typeface="Calibri" charset="0"/>
                <a:cs typeface="Calibri" charset="0"/>
              </a:rPr>
              <a:t>Helps answer the age-old question: “What should I eat</a:t>
            </a:r>
            <a:r>
              <a:rPr lang="en-US" dirty="0" smtClean="0">
                <a:latin typeface="+mj-lt"/>
                <a:ea typeface="Calibri" charset="0"/>
                <a:cs typeface="Calibri" charset="0"/>
              </a:rPr>
              <a:t>?”</a:t>
            </a:r>
          </a:p>
          <a:p>
            <a:pPr marL="0" indent="0">
              <a:lnSpc>
                <a:spcPct val="100000"/>
              </a:lnSpc>
              <a:spcBef>
                <a:spcPts val="0"/>
              </a:spcBef>
              <a:buNone/>
            </a:pPr>
            <a:endParaRPr lang="en-US" dirty="0" smtClean="0">
              <a:latin typeface="+mj-lt"/>
              <a:ea typeface="Calibri" charset="0"/>
              <a:cs typeface="Calibri" charset="0"/>
            </a:endParaRPr>
          </a:p>
          <a:p>
            <a:pPr marL="0" indent="0">
              <a:lnSpc>
                <a:spcPct val="100000"/>
              </a:lnSpc>
              <a:spcBef>
                <a:spcPts val="0"/>
              </a:spcBef>
              <a:buNone/>
            </a:pPr>
            <a:r>
              <a:rPr lang="en-US" dirty="0" smtClean="0">
                <a:latin typeface="+mj-lt"/>
                <a:ea typeface="Calibri" charset="0"/>
                <a:cs typeface="Calibri" charset="0"/>
              </a:rPr>
              <a:t>Brings </a:t>
            </a:r>
            <a:r>
              <a:rPr lang="en-US" dirty="0" smtClean="0">
                <a:latin typeface="+mj-lt"/>
                <a:ea typeface="Calibri" charset="0"/>
                <a:cs typeface="Calibri" charset="0"/>
              </a:rPr>
              <a:t>you one </a:t>
            </a:r>
            <a:r>
              <a:rPr lang="en-US" dirty="0" smtClean="0">
                <a:latin typeface="+mj-lt"/>
                <a:ea typeface="Calibri" charset="0"/>
                <a:cs typeface="Calibri" charset="0"/>
              </a:rPr>
              <a:t>food </a:t>
            </a:r>
            <a:r>
              <a:rPr lang="en-US" dirty="0" smtClean="0">
                <a:latin typeface="+mj-lt"/>
                <a:ea typeface="Calibri" charset="0"/>
                <a:cs typeface="Calibri" charset="0"/>
              </a:rPr>
              <a:t>option </a:t>
            </a:r>
            <a:r>
              <a:rPr lang="en-US" dirty="0" smtClean="0">
                <a:latin typeface="+mj-lt"/>
                <a:ea typeface="Calibri" charset="0"/>
                <a:cs typeface="Calibri" charset="0"/>
              </a:rPr>
              <a:t>nearest you based on your mood</a:t>
            </a:r>
          </a:p>
          <a:p>
            <a:pPr marL="0" indent="0">
              <a:lnSpc>
                <a:spcPct val="100000"/>
              </a:lnSpc>
              <a:spcBef>
                <a:spcPts val="0"/>
              </a:spcBef>
              <a:buNone/>
            </a:pPr>
            <a:endParaRPr lang="en-US" dirty="0">
              <a:latin typeface="+mj-lt"/>
              <a:ea typeface="Calibri" charset="0"/>
              <a:cs typeface="Calibri" charset="0"/>
            </a:endParaRPr>
          </a:p>
          <a:p>
            <a:pPr marL="0" indent="0">
              <a:lnSpc>
                <a:spcPct val="100000"/>
              </a:lnSpc>
              <a:spcBef>
                <a:spcPts val="0"/>
              </a:spcBef>
              <a:buNone/>
            </a:pPr>
            <a:r>
              <a:rPr lang="en-US" dirty="0" smtClean="0">
                <a:latin typeface="+mj-lt"/>
                <a:ea typeface="Calibri" charset="0"/>
                <a:cs typeface="Calibri" charset="0"/>
              </a:rPr>
              <a:t>User types in current mood and will be provided </a:t>
            </a:r>
            <a:r>
              <a:rPr lang="en-US" dirty="0" smtClean="0">
                <a:latin typeface="+mj-lt"/>
                <a:ea typeface="Calibri" charset="0"/>
                <a:cs typeface="Calibri" charset="0"/>
              </a:rPr>
              <a:t>with a food option closest to </a:t>
            </a:r>
            <a:r>
              <a:rPr lang="en-US" dirty="0" smtClean="0">
                <a:latin typeface="+mj-lt"/>
                <a:ea typeface="Calibri" charset="0"/>
                <a:cs typeface="Calibri" charset="0"/>
              </a:rPr>
              <a:t>their zip </a:t>
            </a:r>
            <a:r>
              <a:rPr lang="en-US" dirty="0" smtClean="0">
                <a:latin typeface="+mj-lt"/>
                <a:ea typeface="Calibri" charset="0"/>
                <a:cs typeface="Calibri" charset="0"/>
              </a:rPr>
              <a:t>code</a:t>
            </a:r>
          </a:p>
          <a:p>
            <a:pPr marL="0" indent="0">
              <a:lnSpc>
                <a:spcPct val="100000"/>
              </a:lnSpc>
              <a:spcBef>
                <a:spcPts val="0"/>
              </a:spcBef>
              <a:buNone/>
            </a:pPr>
            <a:endParaRPr lang="en-US" dirty="0">
              <a:latin typeface="+mj-lt"/>
              <a:ea typeface="Calibri" charset="0"/>
              <a:cs typeface="Calibri" charset="0"/>
            </a:endParaRPr>
          </a:p>
          <a:p>
            <a:pPr marL="0" indent="0">
              <a:lnSpc>
                <a:spcPct val="100000"/>
              </a:lnSpc>
              <a:spcBef>
                <a:spcPts val="0"/>
              </a:spcBef>
              <a:buNone/>
            </a:pPr>
            <a:r>
              <a:rPr lang="en-US" dirty="0" smtClean="0">
                <a:latin typeface="+mj-lt"/>
                <a:ea typeface="Calibri" charset="0"/>
                <a:cs typeface="Calibri" charset="0"/>
              </a:rPr>
              <a:t>Don’t like the choice we gave you? That’s okay – we’ll give you five more choices. </a:t>
            </a:r>
          </a:p>
        </p:txBody>
      </p:sp>
    </p:spTree>
    <p:extLst>
      <p:ext uri="{BB962C8B-B14F-4D97-AF65-F5344CB8AC3E}">
        <p14:creationId xmlns:p14="http://schemas.microsoft.com/office/powerpoint/2010/main" val="2201018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alphaModFix amt="70000"/>
          </a:blip>
          <a:srcRect l="7297" t="7730" r="20175"/>
          <a:stretch/>
        </p:blipFill>
        <p:spPr>
          <a:xfrm>
            <a:off x="-43696" y="689113"/>
            <a:ext cx="7606748" cy="6168887"/>
          </a:xfrm>
          <a:prstGeom prst="rect">
            <a:avLst/>
          </a:prstGeom>
        </p:spPr>
      </p:pic>
      <p:sp>
        <p:nvSpPr>
          <p:cNvPr id="2" name="Title 1"/>
          <p:cNvSpPr>
            <a:spLocks noGrp="1"/>
          </p:cNvSpPr>
          <p:nvPr>
            <p:ph type="title"/>
          </p:nvPr>
        </p:nvSpPr>
        <p:spPr/>
        <p:txBody>
          <a:bodyPr>
            <a:normAutofit/>
          </a:bodyPr>
          <a:lstStyle/>
          <a:p>
            <a:pPr algn="ctr"/>
            <a:r>
              <a:rPr lang="en-US" sz="7200" dirty="0" smtClean="0">
                <a:solidFill>
                  <a:schemeClr val="accent5">
                    <a:lumMod val="75000"/>
                  </a:schemeClr>
                </a:solidFill>
                <a:latin typeface="Gabriola" charset="0"/>
                <a:ea typeface="Gabriola" charset="0"/>
                <a:cs typeface="Gabriola" charset="0"/>
              </a:rPr>
              <a:t>D E V E L O P M E N T</a:t>
            </a:r>
            <a:endParaRPr lang="en-US" sz="7200" dirty="0">
              <a:solidFill>
                <a:schemeClr val="accent5">
                  <a:lumMod val="75000"/>
                </a:schemeClr>
              </a:solidFill>
              <a:latin typeface="Gabriola" charset="0"/>
              <a:ea typeface="Gabriola" charset="0"/>
              <a:cs typeface="Gabriola" charset="0"/>
            </a:endParaRPr>
          </a:p>
        </p:txBody>
      </p:sp>
      <p:sp>
        <p:nvSpPr>
          <p:cNvPr id="3" name="Content Placeholder 2"/>
          <p:cNvSpPr>
            <a:spLocks noGrp="1"/>
          </p:cNvSpPr>
          <p:nvPr>
            <p:ph idx="1"/>
          </p:nvPr>
        </p:nvSpPr>
        <p:spPr>
          <a:xfrm>
            <a:off x="1940441" y="1473403"/>
            <a:ext cx="4758400" cy="4640489"/>
          </a:xfrm>
        </p:spPr>
        <p:txBody>
          <a:bodyPr>
            <a:norm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3500" b="1" u="sng" dirty="0" smtClean="0"/>
              <a:t>Front-End:  </a:t>
            </a:r>
          </a:p>
          <a:p>
            <a:pPr marL="0" marR="0" lvl="0" indent="0" algn="ctr" defTabSz="914400" eaLnBrk="1" fontAlgn="auto" latinLnBrk="0" hangingPunct="1">
              <a:lnSpc>
                <a:spcPct val="100000"/>
              </a:lnSpc>
              <a:spcBef>
                <a:spcPts val="0"/>
              </a:spcBef>
              <a:spcAft>
                <a:spcPts val="0"/>
              </a:spcAft>
              <a:buClrTx/>
              <a:buSzTx/>
              <a:buFontTx/>
              <a:buNone/>
              <a:tabLst/>
              <a:defRPr/>
            </a:pPr>
            <a:r>
              <a:rPr lang="en-US" sz="3500" u="sng" dirty="0" smtClean="0"/>
              <a:t>Anna </a:t>
            </a:r>
            <a:r>
              <a:rPr lang="en-US" sz="3500" u="sng" dirty="0" smtClean="0"/>
              <a:t>and Justin</a:t>
            </a:r>
          </a:p>
          <a:p>
            <a:pPr marL="0" lvl="0" indent="0" algn="ctr">
              <a:lnSpc>
                <a:spcPct val="100000"/>
              </a:lnSpc>
              <a:spcBef>
                <a:spcPts val="0"/>
              </a:spcBef>
              <a:buNone/>
              <a:defRPr/>
            </a:pPr>
            <a:endParaRPr lang="en-US" sz="3500" u="sng" dirty="0"/>
          </a:p>
          <a:p>
            <a:pPr marL="0" lvl="0" indent="0" algn="ctr">
              <a:lnSpc>
                <a:spcPct val="100000"/>
              </a:lnSpc>
              <a:spcBef>
                <a:spcPts val="0"/>
              </a:spcBef>
              <a:buNone/>
              <a:defRPr/>
            </a:pPr>
            <a:r>
              <a:rPr lang="en-US" sz="3500" dirty="0" smtClean="0"/>
              <a:t>HTML</a:t>
            </a:r>
          </a:p>
          <a:p>
            <a:pPr marL="0" lvl="0" indent="0" algn="ctr">
              <a:lnSpc>
                <a:spcPct val="100000"/>
              </a:lnSpc>
              <a:spcBef>
                <a:spcPts val="0"/>
              </a:spcBef>
              <a:buNone/>
              <a:defRPr/>
            </a:pPr>
            <a:r>
              <a:rPr lang="en-US" sz="3500" dirty="0" smtClean="0"/>
              <a:t>CSS</a:t>
            </a:r>
            <a:endParaRPr lang="en-US" sz="3500" dirty="0"/>
          </a:p>
          <a:p>
            <a:pPr marL="0" lvl="0" indent="0" algn="ctr">
              <a:lnSpc>
                <a:spcPct val="100000"/>
              </a:lnSpc>
              <a:spcBef>
                <a:spcPts val="0"/>
              </a:spcBef>
              <a:buNone/>
              <a:defRPr/>
            </a:pPr>
            <a:r>
              <a:rPr lang="en-US" sz="3500" dirty="0" smtClean="0"/>
              <a:t>Bootstrap</a:t>
            </a:r>
            <a:endParaRPr lang="en-US" sz="3500" dirty="0" smtClean="0"/>
          </a:p>
        </p:txBody>
      </p:sp>
      <p:sp>
        <p:nvSpPr>
          <p:cNvPr id="4" name="Content Placeholder 2"/>
          <p:cNvSpPr txBox="1">
            <a:spLocks/>
          </p:cNvSpPr>
          <p:nvPr/>
        </p:nvSpPr>
        <p:spPr>
          <a:xfrm>
            <a:off x="6005591" y="1453312"/>
            <a:ext cx="5445090" cy="46404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00000"/>
              </a:lnSpc>
              <a:spcBef>
                <a:spcPts val="0"/>
              </a:spcBef>
              <a:buFontTx/>
              <a:buNone/>
            </a:pPr>
            <a:r>
              <a:rPr lang="en-US" sz="3500" b="1" u="sng" dirty="0" smtClean="0">
                <a:latin typeface="+mj-lt"/>
              </a:rPr>
              <a:t>Back-End</a:t>
            </a:r>
            <a:r>
              <a:rPr lang="en-US" sz="3500" b="1" u="sng" dirty="0" smtClean="0">
                <a:latin typeface="+mj-lt"/>
              </a:rPr>
              <a:t>:  </a:t>
            </a:r>
          </a:p>
          <a:p>
            <a:pPr marL="0" indent="0" algn="ctr">
              <a:lnSpc>
                <a:spcPct val="100000"/>
              </a:lnSpc>
              <a:spcBef>
                <a:spcPts val="0"/>
              </a:spcBef>
              <a:buFontTx/>
              <a:buNone/>
            </a:pPr>
            <a:r>
              <a:rPr lang="en-US" sz="3500" u="sng" dirty="0" smtClean="0">
                <a:latin typeface="+mj-lt"/>
              </a:rPr>
              <a:t>Chelsey </a:t>
            </a:r>
            <a:r>
              <a:rPr lang="en-US" sz="3500" u="sng" dirty="0" smtClean="0">
                <a:latin typeface="+mj-lt"/>
              </a:rPr>
              <a:t>and </a:t>
            </a:r>
            <a:r>
              <a:rPr lang="en-US" sz="3500" u="sng" dirty="0" smtClean="0">
                <a:latin typeface="+mj-lt"/>
              </a:rPr>
              <a:t>Simeon</a:t>
            </a:r>
          </a:p>
          <a:p>
            <a:pPr marL="0" indent="0" algn="ctr">
              <a:lnSpc>
                <a:spcPct val="100000"/>
              </a:lnSpc>
              <a:spcBef>
                <a:spcPts val="0"/>
              </a:spcBef>
              <a:buFontTx/>
              <a:buNone/>
            </a:pPr>
            <a:endParaRPr lang="en-US" sz="3500" u="sng" dirty="0">
              <a:latin typeface="+mj-lt"/>
            </a:endParaRPr>
          </a:p>
          <a:p>
            <a:pPr marL="0" indent="0" algn="ctr">
              <a:lnSpc>
                <a:spcPct val="100000"/>
              </a:lnSpc>
              <a:spcBef>
                <a:spcPts val="0"/>
              </a:spcBef>
              <a:buFontTx/>
              <a:buNone/>
            </a:pPr>
            <a:r>
              <a:rPr lang="en-US" sz="3500" dirty="0" smtClean="0">
                <a:latin typeface="+mj-lt"/>
              </a:rPr>
              <a:t>JavaScript</a:t>
            </a:r>
            <a:endParaRPr lang="en-US" sz="3500" dirty="0">
              <a:latin typeface="+mj-lt"/>
            </a:endParaRPr>
          </a:p>
          <a:p>
            <a:pPr marL="0" indent="0" algn="ctr">
              <a:lnSpc>
                <a:spcPct val="100000"/>
              </a:lnSpc>
              <a:spcBef>
                <a:spcPts val="0"/>
              </a:spcBef>
              <a:buFontTx/>
              <a:buNone/>
            </a:pPr>
            <a:r>
              <a:rPr lang="en-US" sz="3500" dirty="0" smtClean="0">
                <a:latin typeface="+mj-lt"/>
              </a:rPr>
              <a:t>jQuery</a:t>
            </a:r>
            <a:endParaRPr lang="en-US" sz="3500" dirty="0">
              <a:latin typeface="+mj-lt"/>
            </a:endParaRPr>
          </a:p>
          <a:p>
            <a:pPr marL="0" indent="0" algn="ctr">
              <a:lnSpc>
                <a:spcPct val="100000"/>
              </a:lnSpc>
              <a:spcBef>
                <a:spcPts val="0"/>
              </a:spcBef>
              <a:buFontTx/>
              <a:buNone/>
            </a:pPr>
            <a:r>
              <a:rPr lang="en-US" sz="3500" dirty="0">
                <a:latin typeface="+mj-lt"/>
              </a:rPr>
              <a:t>Google Places </a:t>
            </a:r>
            <a:r>
              <a:rPr lang="en-US" sz="3500" dirty="0" smtClean="0">
                <a:latin typeface="+mj-lt"/>
              </a:rPr>
              <a:t>API</a:t>
            </a:r>
            <a:endParaRPr lang="en-US" sz="3500" dirty="0">
              <a:latin typeface="+mj-lt"/>
            </a:endParaRPr>
          </a:p>
          <a:p>
            <a:pPr marL="0" lvl="1" indent="0" algn="ctr">
              <a:lnSpc>
                <a:spcPct val="100000"/>
              </a:lnSpc>
              <a:spcBef>
                <a:spcPts val="0"/>
              </a:spcBef>
              <a:buNone/>
            </a:pPr>
            <a:r>
              <a:rPr lang="en-US" sz="3500" dirty="0">
                <a:latin typeface="+mj-lt"/>
              </a:rPr>
              <a:t>IBM Watson </a:t>
            </a:r>
            <a:r>
              <a:rPr lang="en-US" sz="3500" dirty="0" smtClean="0">
                <a:latin typeface="+mj-lt"/>
              </a:rPr>
              <a:t>API</a:t>
            </a:r>
            <a:endParaRPr lang="en-US" sz="3500" dirty="0">
              <a:latin typeface="+mj-lt"/>
            </a:endParaRPr>
          </a:p>
        </p:txBody>
      </p:sp>
      <p:pic>
        <p:nvPicPr>
          <p:cNvPr id="5" name="Picture 4"/>
          <p:cNvPicPr>
            <a:picLocks noChangeAspect="1"/>
          </p:cNvPicPr>
          <p:nvPr/>
        </p:nvPicPr>
        <p:blipFill>
          <a:blip r:embed="rId4"/>
          <a:stretch>
            <a:fillRect/>
          </a:stretch>
        </p:blipFill>
        <p:spPr>
          <a:xfrm>
            <a:off x="5042105" y="5873197"/>
            <a:ext cx="4194416" cy="825776"/>
          </a:xfrm>
          <a:prstGeom prst="rect">
            <a:avLst/>
          </a:prstGeom>
        </p:spPr>
      </p:pic>
      <p:pic>
        <p:nvPicPr>
          <p:cNvPr id="6" name="Picture 5"/>
          <p:cNvPicPr>
            <a:picLocks noChangeAspect="1"/>
          </p:cNvPicPr>
          <p:nvPr/>
        </p:nvPicPr>
        <p:blipFill>
          <a:blip r:embed="rId5"/>
          <a:stretch>
            <a:fillRect/>
          </a:stretch>
        </p:blipFill>
        <p:spPr>
          <a:xfrm>
            <a:off x="9959009" y="4465982"/>
            <a:ext cx="2232991" cy="2232991"/>
          </a:xfrm>
          <a:prstGeom prst="rect">
            <a:avLst/>
          </a:prstGeom>
        </p:spPr>
      </p:pic>
    </p:spTree>
    <p:extLst>
      <p:ext uri="{BB962C8B-B14F-4D97-AF65-F5344CB8AC3E}">
        <p14:creationId xmlns:p14="http://schemas.microsoft.com/office/powerpoint/2010/main" val="1284398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 E S I G N</a:t>
            </a:r>
            <a:endParaRPr lang="en-US" dirty="0"/>
          </a:p>
        </p:txBody>
      </p:sp>
      <p:sp>
        <p:nvSpPr>
          <p:cNvPr id="3" name="Content Placeholder 2"/>
          <p:cNvSpPr>
            <a:spLocks noGrp="1"/>
          </p:cNvSpPr>
          <p:nvPr>
            <p:ph idx="1"/>
          </p:nvPr>
        </p:nvSpPr>
        <p:spPr>
          <a:xfrm>
            <a:off x="838200" y="1825625"/>
            <a:ext cx="10515600" cy="4177610"/>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300" dirty="0" smtClean="0"/>
              <a:t>Simple, sleek, and user-friendly app development</a:t>
            </a:r>
          </a:p>
          <a:p>
            <a:pPr marL="0" marR="0" lvl="0" indent="0" defTabSz="914400" eaLnBrk="1" fontAlgn="auto" latinLnBrk="0" hangingPunct="1">
              <a:lnSpc>
                <a:spcPct val="100000"/>
              </a:lnSpc>
              <a:spcBef>
                <a:spcPts val="0"/>
              </a:spcBef>
              <a:spcAft>
                <a:spcPts val="0"/>
              </a:spcAft>
              <a:buClrTx/>
              <a:buSzTx/>
              <a:buFontTx/>
              <a:buNone/>
              <a:tabLst/>
              <a:defRPr/>
            </a:pPr>
            <a:endParaRPr lang="en-US" sz="3300" dirty="0" smtClean="0"/>
          </a:p>
          <a:p>
            <a:pPr marL="0" indent="0">
              <a:lnSpc>
                <a:spcPct val="100000"/>
              </a:lnSpc>
              <a:spcBef>
                <a:spcPts val="0"/>
              </a:spcBef>
              <a:buNone/>
            </a:pPr>
            <a:r>
              <a:rPr lang="en-US" sz="3300" dirty="0" smtClean="0"/>
              <a:t>Inspired by personal challenges on choosing what to eat</a:t>
            </a:r>
          </a:p>
          <a:p>
            <a:pPr marL="0" indent="0">
              <a:lnSpc>
                <a:spcPct val="100000"/>
              </a:lnSpc>
              <a:spcBef>
                <a:spcPts val="0"/>
              </a:spcBef>
              <a:buNone/>
            </a:pPr>
            <a:endParaRPr lang="en-US" sz="3300" dirty="0"/>
          </a:p>
          <a:p>
            <a:pPr marL="0" indent="0">
              <a:lnSpc>
                <a:spcPct val="100000"/>
              </a:lnSpc>
              <a:spcBef>
                <a:spcPts val="0"/>
              </a:spcBef>
              <a:buNone/>
            </a:pPr>
            <a:r>
              <a:rPr lang="en-US" sz="3300" dirty="0" smtClean="0"/>
              <a:t>App provides one option at a time with a max of five choices</a:t>
            </a:r>
          </a:p>
        </p:txBody>
      </p:sp>
    </p:spTree>
    <p:extLst>
      <p:ext uri="{BB962C8B-B14F-4D97-AF65-F5344CB8AC3E}">
        <p14:creationId xmlns:p14="http://schemas.microsoft.com/office/powerpoint/2010/main" val="1217592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 A R A M E T E R S </a:t>
            </a:r>
            <a:endParaRPr lang="en-US" dirty="0"/>
          </a:p>
        </p:txBody>
      </p:sp>
      <p:sp>
        <p:nvSpPr>
          <p:cNvPr id="3" name="Content Placeholder 2"/>
          <p:cNvSpPr>
            <a:spLocks noGrp="1"/>
          </p:cNvSpPr>
          <p:nvPr>
            <p:ph idx="1"/>
          </p:nvPr>
        </p:nvSpPr>
        <p:spPr/>
        <p:txBody>
          <a:bodyPr>
            <a:normAutofit/>
          </a:bodyPr>
          <a:lstStyle/>
          <a:p>
            <a:pPr marL="0" indent="0">
              <a:buNone/>
            </a:pPr>
            <a:r>
              <a:rPr lang="en-US" sz="3000" dirty="0" smtClean="0"/>
              <a:t>Distance (max: 10 mile radius)</a:t>
            </a:r>
          </a:p>
          <a:p>
            <a:pPr marL="0" indent="0">
              <a:buNone/>
            </a:pPr>
            <a:endParaRPr lang="en-US" sz="3000" dirty="0" smtClean="0"/>
          </a:p>
          <a:p>
            <a:pPr marL="0" indent="0">
              <a:buNone/>
            </a:pPr>
            <a:r>
              <a:rPr lang="en-US" sz="3000" dirty="0" smtClean="0"/>
              <a:t>Ratings (3.5 stars or greater)</a:t>
            </a:r>
          </a:p>
          <a:p>
            <a:pPr marL="0" indent="0">
              <a:buNone/>
            </a:pPr>
            <a:endParaRPr lang="en-US" sz="3000" dirty="0" smtClean="0"/>
          </a:p>
          <a:p>
            <a:pPr marL="0" indent="0">
              <a:buNone/>
            </a:pPr>
            <a:r>
              <a:rPr lang="en-US" sz="3000" dirty="0" smtClean="0"/>
              <a:t>Open now</a:t>
            </a:r>
          </a:p>
          <a:p>
            <a:pPr marL="0" indent="0">
              <a:buNone/>
            </a:pPr>
            <a:endParaRPr lang="en-US" sz="3000" dirty="0" smtClean="0"/>
          </a:p>
          <a:p>
            <a:pPr marL="0" indent="0">
              <a:buNone/>
            </a:pPr>
            <a:r>
              <a:rPr lang="en-US" sz="3000" dirty="0" smtClean="0"/>
              <a:t>Prominence</a:t>
            </a:r>
            <a:endParaRPr lang="en-US" sz="3000" dirty="0"/>
          </a:p>
        </p:txBody>
      </p:sp>
      <p:pic>
        <p:nvPicPr>
          <p:cNvPr id="4" name="Picture 3"/>
          <p:cNvPicPr>
            <a:picLocks noChangeAspect="1"/>
          </p:cNvPicPr>
          <p:nvPr/>
        </p:nvPicPr>
        <p:blipFill>
          <a:blip r:embed="rId2">
            <a:alphaModFix amt="70000"/>
          </a:blip>
          <a:stretch>
            <a:fillRect/>
          </a:stretch>
        </p:blipFill>
        <p:spPr>
          <a:xfrm>
            <a:off x="7679338" y="0"/>
            <a:ext cx="4701342" cy="6825905"/>
          </a:xfrm>
          <a:prstGeom prst="rect">
            <a:avLst/>
          </a:prstGeom>
        </p:spPr>
      </p:pic>
    </p:spTree>
    <p:extLst>
      <p:ext uri="{BB962C8B-B14F-4D97-AF65-F5344CB8AC3E}">
        <p14:creationId xmlns:p14="http://schemas.microsoft.com/office/powerpoint/2010/main" val="724326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alphaModFix amt="70000"/>
          </a:blip>
          <a:stretch>
            <a:fillRect/>
          </a:stretch>
        </p:blipFill>
        <p:spPr>
          <a:xfrm>
            <a:off x="145774" y="2241411"/>
            <a:ext cx="2994991" cy="4616589"/>
          </a:xfrm>
          <a:prstGeom prst="rect">
            <a:avLst/>
          </a:prstGeom>
        </p:spPr>
      </p:pic>
      <p:sp>
        <p:nvSpPr>
          <p:cNvPr id="2" name="Title 1"/>
          <p:cNvSpPr>
            <a:spLocks noGrp="1"/>
          </p:cNvSpPr>
          <p:nvPr>
            <p:ph type="title"/>
          </p:nvPr>
        </p:nvSpPr>
        <p:spPr/>
        <p:txBody>
          <a:bodyPr/>
          <a:lstStyle/>
          <a:p>
            <a:r>
              <a:rPr lang="en-US" dirty="0" smtClean="0"/>
              <a:t>D E M O</a:t>
            </a:r>
            <a:endParaRPr lang="en-US" dirty="0"/>
          </a:p>
        </p:txBody>
      </p:sp>
      <p:sp>
        <p:nvSpPr>
          <p:cNvPr id="3" name="Content Placeholder 2"/>
          <p:cNvSpPr>
            <a:spLocks noGrp="1"/>
          </p:cNvSpPr>
          <p:nvPr>
            <p:ph idx="1"/>
          </p:nvPr>
        </p:nvSpPr>
        <p:spPr>
          <a:xfrm>
            <a:off x="3445564" y="1825625"/>
            <a:ext cx="8481393" cy="3753540"/>
          </a:xfrm>
        </p:spPr>
        <p:txBody>
          <a:bodyPr>
            <a:normAutofit/>
          </a:bodyPr>
          <a:lstStyle/>
          <a:p>
            <a:pPr marL="0" indent="0" algn="ctr">
              <a:buNone/>
            </a:pPr>
            <a:r>
              <a:rPr lang="en-US" sz="4000" dirty="0" smtClean="0"/>
              <a:t>Check it out:</a:t>
            </a:r>
          </a:p>
          <a:p>
            <a:pPr marL="0" indent="0" algn="ctr">
              <a:buNone/>
            </a:pPr>
            <a:r>
              <a:rPr lang="en-US" sz="3500" dirty="0" smtClean="0"/>
              <a:t> </a:t>
            </a:r>
            <a:r>
              <a:rPr lang="en-US" sz="3500" dirty="0" smtClean="0">
                <a:hlinkClick r:id="rId4"/>
              </a:rPr>
              <a:t>https://chelseymarie6.github.io/moodfood/</a:t>
            </a:r>
            <a:endParaRPr lang="en-US" sz="35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4000" dirty="0"/>
          </a:p>
        </p:txBody>
      </p:sp>
    </p:spTree>
    <p:extLst>
      <p:ext uri="{BB962C8B-B14F-4D97-AF65-F5344CB8AC3E}">
        <p14:creationId xmlns:p14="http://schemas.microsoft.com/office/powerpoint/2010/main" val="1298962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 U T U R E  D E V E L O P M E N T</a:t>
            </a:r>
            <a:endParaRPr lang="en-US" dirty="0"/>
          </a:p>
        </p:txBody>
      </p:sp>
      <p:sp>
        <p:nvSpPr>
          <p:cNvPr id="3" name="Content Placeholder 2"/>
          <p:cNvSpPr>
            <a:spLocks noGrp="1"/>
          </p:cNvSpPr>
          <p:nvPr>
            <p:ph idx="1"/>
          </p:nvPr>
        </p:nvSpPr>
        <p:spPr/>
        <p:txBody>
          <a:bodyPr/>
          <a:lstStyle/>
          <a:p>
            <a:r>
              <a:rPr lang="en-US" dirty="0" smtClean="0"/>
              <a:t>IBM Watson</a:t>
            </a:r>
          </a:p>
          <a:p>
            <a:pPr lvl="1"/>
            <a:r>
              <a:rPr lang="en-US" dirty="0" smtClean="0"/>
              <a:t>Voice-input </a:t>
            </a:r>
          </a:p>
          <a:p>
            <a:pPr lvl="1"/>
            <a:r>
              <a:rPr lang="en-US" dirty="0" smtClean="0"/>
              <a:t>Currently, we are asking a text input from the user for their mood. With future development, our application has the potential to interpolate a user’s emotion based on voice-input and then provide a food suggestion. </a:t>
            </a:r>
          </a:p>
          <a:p>
            <a:r>
              <a:rPr lang="en-US" dirty="0" smtClean="0"/>
              <a:t>Additional factors beyond the parameters we selected (categorical style food selection, ratings, and location) could include:</a:t>
            </a:r>
          </a:p>
          <a:p>
            <a:pPr lvl="2"/>
            <a:r>
              <a:rPr lang="en-US" dirty="0" smtClean="0"/>
              <a:t>User login/profile to keep track of their moods and food choices to ensure dynamic recommendations are being made</a:t>
            </a:r>
          </a:p>
          <a:p>
            <a:pPr lvl="2"/>
            <a:r>
              <a:rPr lang="en-US" dirty="0" smtClean="0"/>
              <a:t>Integration with other apps such as a user’s calendar to plan ahead for meals</a:t>
            </a:r>
          </a:p>
          <a:p>
            <a:pPr lvl="2"/>
            <a:r>
              <a:rPr lang="en-US" dirty="0" smtClean="0"/>
              <a:t>Could incorporate recipes, and/or grocery services beyond providing restaurant choices</a:t>
            </a:r>
          </a:p>
        </p:txBody>
      </p:sp>
    </p:spTree>
    <p:extLst>
      <p:ext uri="{BB962C8B-B14F-4D97-AF65-F5344CB8AC3E}">
        <p14:creationId xmlns:p14="http://schemas.microsoft.com/office/powerpoint/2010/main" val="244556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2710" y="2908241"/>
            <a:ext cx="10515600" cy="1325563"/>
          </a:xfrm>
        </p:spPr>
        <p:txBody>
          <a:bodyPr>
            <a:noAutofit/>
          </a:bodyPr>
          <a:lstStyle/>
          <a:p>
            <a:r>
              <a:rPr lang="en-US" sz="12000" dirty="0" smtClean="0"/>
              <a:t>Q U E S T I O N S ?</a:t>
            </a:r>
            <a:endParaRPr lang="en-US" sz="12000" dirty="0"/>
          </a:p>
        </p:txBody>
      </p:sp>
      <p:pic>
        <p:nvPicPr>
          <p:cNvPr id="5" name="Picture 4"/>
          <p:cNvPicPr>
            <a:picLocks noChangeAspect="1"/>
          </p:cNvPicPr>
          <p:nvPr/>
        </p:nvPicPr>
        <p:blipFill>
          <a:blip r:embed="rId2">
            <a:alphaModFix amt="70000"/>
          </a:blip>
          <a:stretch>
            <a:fillRect/>
          </a:stretch>
        </p:blipFill>
        <p:spPr>
          <a:xfrm>
            <a:off x="118878" y="1935109"/>
            <a:ext cx="4498522" cy="4597391"/>
          </a:xfrm>
          <a:prstGeom prst="rect">
            <a:avLst/>
          </a:prstGeom>
        </p:spPr>
      </p:pic>
    </p:spTree>
    <p:extLst>
      <p:ext uri="{BB962C8B-B14F-4D97-AF65-F5344CB8AC3E}">
        <p14:creationId xmlns:p14="http://schemas.microsoft.com/office/powerpoint/2010/main" val="10634856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TotalTime>
  <Words>497</Words>
  <Application>Microsoft Macintosh PowerPoint</Application>
  <PresentationFormat>Widescreen</PresentationFormat>
  <Paragraphs>72</Paragraphs>
  <Slides>8</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 Narrow</vt:lpstr>
      <vt:lpstr>Calibri</vt:lpstr>
      <vt:lpstr>Calibri Light</vt:lpstr>
      <vt:lpstr>Cambria</vt:lpstr>
      <vt:lpstr>Gabriola</vt:lpstr>
      <vt:lpstr>Arial</vt:lpstr>
      <vt:lpstr>Office Theme</vt:lpstr>
      <vt:lpstr>moodfood</vt:lpstr>
      <vt:lpstr>C O N C E P T</vt:lpstr>
      <vt:lpstr>D E V E L O P M E N T</vt:lpstr>
      <vt:lpstr>D E S I G N</vt:lpstr>
      <vt:lpstr>P A R A M E T E R S </vt:lpstr>
      <vt:lpstr>D E M O</vt:lpstr>
      <vt:lpstr>F U T U R E  D E V E L O P M E N T</vt:lpstr>
      <vt:lpstr>Q U E S T I O N S ?</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66</cp:revision>
  <dcterms:created xsi:type="dcterms:W3CDTF">2017-09-20T03:12:47Z</dcterms:created>
  <dcterms:modified xsi:type="dcterms:W3CDTF">2017-09-22T02:33:11Z</dcterms:modified>
</cp:coreProperties>
</file>

<file path=docProps/thumbnail.jpeg>
</file>